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6" r:id="rId4"/>
    <p:sldId id="259" r:id="rId5"/>
    <p:sldId id="262" r:id="rId6"/>
    <p:sldId id="260" r:id="rId7"/>
    <p:sldId id="261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F0C6"/>
    <a:srgbClr val="007A00"/>
    <a:srgbClr val="009E00"/>
    <a:srgbClr val="FFFFFF"/>
    <a:srgbClr val="B6DF89"/>
    <a:srgbClr val="4F81BD"/>
    <a:srgbClr val="C6E6A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CCEC7-8AE7-4881-958C-DA3875F37DB3}" type="datetimeFigureOut">
              <a:rPr lang="ru-RU" smtClean="0"/>
              <a:pPr/>
              <a:t>05.11.2015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38814-33AD-4495-BA2C-CDCF46C8A2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CCEC7-8AE7-4881-958C-DA3875F37DB3}" type="datetimeFigureOut">
              <a:rPr lang="ru-RU" smtClean="0"/>
              <a:pPr/>
              <a:t>05.11.2015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38814-33AD-4495-BA2C-CDCF46C8A2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CCEC7-8AE7-4881-958C-DA3875F37DB3}" type="datetimeFigureOut">
              <a:rPr lang="ru-RU" smtClean="0"/>
              <a:pPr/>
              <a:t>05.11.2015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38814-33AD-4495-BA2C-CDCF46C8A2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CCEC7-8AE7-4881-958C-DA3875F37DB3}" type="datetimeFigureOut">
              <a:rPr lang="ru-RU" smtClean="0"/>
              <a:pPr/>
              <a:t>05.11.2015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38814-33AD-4495-BA2C-CDCF46C8A2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CCEC7-8AE7-4881-958C-DA3875F37DB3}" type="datetimeFigureOut">
              <a:rPr lang="ru-RU" smtClean="0"/>
              <a:pPr/>
              <a:t>05.11.2015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38814-33AD-4495-BA2C-CDCF46C8A2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CCEC7-8AE7-4881-958C-DA3875F37DB3}" type="datetimeFigureOut">
              <a:rPr lang="ru-RU" smtClean="0"/>
              <a:pPr/>
              <a:t>05.11.2015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38814-33AD-4495-BA2C-CDCF46C8A2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CCEC7-8AE7-4881-958C-DA3875F37DB3}" type="datetimeFigureOut">
              <a:rPr lang="ru-RU" smtClean="0"/>
              <a:pPr/>
              <a:t>05.11.2015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38814-33AD-4495-BA2C-CDCF46C8A2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CCEC7-8AE7-4881-958C-DA3875F37DB3}" type="datetimeFigureOut">
              <a:rPr lang="ru-RU" smtClean="0"/>
              <a:pPr/>
              <a:t>05.11.2015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38814-33AD-4495-BA2C-CDCF46C8A2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CCEC7-8AE7-4881-958C-DA3875F37DB3}" type="datetimeFigureOut">
              <a:rPr lang="ru-RU" smtClean="0"/>
              <a:pPr/>
              <a:t>05.11.2015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38814-33AD-4495-BA2C-CDCF46C8A2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CCEC7-8AE7-4881-958C-DA3875F37DB3}" type="datetimeFigureOut">
              <a:rPr lang="ru-RU" smtClean="0"/>
              <a:pPr/>
              <a:t>05.11.2015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38814-33AD-4495-BA2C-CDCF46C8A2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CCEC7-8AE7-4881-958C-DA3875F37DB3}" type="datetimeFigureOut">
              <a:rPr lang="ru-RU" smtClean="0"/>
              <a:pPr/>
              <a:t>05.11.2015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38814-33AD-4495-BA2C-CDCF46C8A2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E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0CCEC7-8AE7-4881-958C-DA3875F37DB3}" type="datetimeFigureOut">
              <a:rPr lang="ru-RU" smtClean="0"/>
              <a:pPr/>
              <a:t>05.11.2015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D38814-33AD-4495-BA2C-CDCF46C8A2F7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0" name="Группа 9"/>
          <p:cNvGrpSpPr/>
          <p:nvPr userDrawn="1"/>
        </p:nvGrpSpPr>
        <p:grpSpPr>
          <a:xfrm>
            <a:off x="144016" y="198908"/>
            <a:ext cx="8892480" cy="6686476"/>
            <a:chOff x="144016" y="198908"/>
            <a:chExt cx="8892480" cy="6686476"/>
          </a:xfrm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144016" y="198908"/>
              <a:ext cx="8892480" cy="6552728"/>
            </a:xfrm>
            <a:prstGeom prst="roundRect">
              <a:avLst>
                <a:gd name="adj" fmla="val 8475"/>
              </a:avLst>
            </a:prstGeom>
            <a:solidFill>
              <a:srgbClr val="DCF0C6">
                <a:alpha val="89804"/>
              </a:srgbClr>
            </a:solidFill>
            <a:ln>
              <a:solidFill>
                <a:srgbClr val="B6DF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9" name="Picture 14" descr="http://img1.liveinternet.ru/images/attach/c/7/95/305/95305163_180.png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 flipV="1">
              <a:off x="216024" y="5599508"/>
              <a:ext cx="8784976" cy="1285876"/>
            </a:xfrm>
            <a:prstGeom prst="rect">
              <a:avLst/>
            </a:prstGeom>
            <a:noFill/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868610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Рождество- это христианский праздник,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посвященный Рождению Иисуса Христа, посланного Богом для спасения мира.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Когда родился Христос, на небе появилась чудесная звезда, следуя за которой волхвы отправились в город Вифлеем и нашли в хлеву Деву Марию, ее мужа Иосифа и Младенца, лежащего в яслях.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52"/>
            <a:ext cx="8229600" cy="5983311"/>
          </a:xfrm>
        </p:spPr>
        <p:txBody>
          <a:bodyPr/>
          <a:lstStyle/>
          <a:p>
            <a:pPr>
              <a:buClr>
                <a:srgbClr val="001642"/>
              </a:buClr>
              <a:buNone/>
            </a:pPr>
            <a:endParaRPr lang="ru-RU" b="1" dirty="0" smtClean="0">
              <a:solidFill>
                <a:srgbClr val="007A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5" name="Picture 4" descr="Рисунок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2643182"/>
            <a:ext cx="5254603" cy="3714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>
              <a:solidFill>
                <a:srgbClr val="007A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Одним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из символов Рождества в Германии является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Адвент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Немецкое Рождество начинается с символического зажигания свечей на венке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Адвента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Каждое воскресенье зажигают ещё одну свечу. В последнее воскресенье перед Рождеством зажигают все четыре свечи.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rgbClr val="007A00"/>
              </a:solidFill>
            </a:endParaRPr>
          </a:p>
        </p:txBody>
      </p:sp>
      <p:pic>
        <p:nvPicPr>
          <p:cNvPr id="4" name="Picture 8" descr="pict_0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071546"/>
            <a:ext cx="4117213" cy="3144643"/>
          </a:xfrm>
          <a:prstGeom prst="rect">
            <a:avLst/>
          </a:prstGeom>
          <a:noFill/>
        </p:spPr>
      </p:pic>
      <p:pic>
        <p:nvPicPr>
          <p:cNvPr id="6" name="Picture 9" descr="0730648d1d012963fa1df0e4758c22e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285728"/>
            <a:ext cx="3700463" cy="3181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0"/>
            <a:ext cx="7772400" cy="1470025"/>
          </a:xfrm>
        </p:spPr>
        <p:txBody>
          <a:bodyPr/>
          <a:lstStyle/>
          <a:p>
            <a:endParaRPr lang="ru-RU" b="1" spc="300" dirty="0">
              <a:solidFill>
                <a:srgbClr val="007A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b="1" dirty="0">
              <a:solidFill>
                <a:srgbClr val="007A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 rot="10800000" flipV="1">
            <a:off x="571472" y="4018583"/>
            <a:ext cx="371477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Рождество празднуют 24 декабря. Это теплый семейный праздник. К этому празднику готовят много вкусного. Особое внимание уделяют выбору подарков и украшению дома.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785786" y="714356"/>
          <a:ext cx="4300568" cy="3071834"/>
        </p:xfrm>
        <a:graphic>
          <a:graphicData uri="http://schemas.openxmlformats.org/presentationml/2006/ole">
            <p:oleObj spid="_x0000_s1026" name="Фотография Photo Editor" r:id="rId3" imgW="3600000" imgH="2572109" progId="MSPhotoEd.3">
              <p:embed/>
            </p:oleObj>
          </a:graphicData>
        </a:graphic>
      </p:graphicFrame>
      <p:pic>
        <p:nvPicPr>
          <p:cNvPr id="8" name="Picture 11" descr="9860482290387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>
          <a:xfrm rot="245114">
            <a:off x="5250921" y="2938604"/>
            <a:ext cx="3430471" cy="3525002"/>
          </a:xfrm>
          <a:prstGeom prst="rect">
            <a:avLst/>
          </a:prstGeom>
        </p:spPr>
      </p:pic>
      <p:pic>
        <p:nvPicPr>
          <p:cNvPr id="9" name="Picture 7" descr="v_ozhidanii_podarkov_160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57818" y="285728"/>
            <a:ext cx="3426834" cy="23971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7818" y="285728"/>
            <a:ext cx="3571900" cy="6072230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детей готовятся особые календари с окошечками или кармашками для каждого дня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Адвента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куда родители могут положить сладости или конфеты.</a:t>
            </a:r>
            <a:r>
              <a:rPr lang="de-DE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de-DE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solidFill>
                <a:srgbClr val="007A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11" descr="Рисунок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28596" y="785794"/>
            <a:ext cx="4706955" cy="4929216"/>
          </a:xfrm>
        </p:spPr>
      </p:pic>
      <p:pic>
        <p:nvPicPr>
          <p:cNvPr id="7" name="Picture 13" descr="1831573_origina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5357818" y="2928934"/>
            <a:ext cx="3143272" cy="2941002"/>
          </a:xfrm>
          <a:prstGeom prst="rect">
            <a:avLst/>
          </a:prstGeom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857759"/>
            <a:ext cx="8401080" cy="121444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Германии существует много традиционных блюд. Это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кексы,    пряники, овощи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жареные гуси, разные виды мяса и колбас. Каждое из этих блюд имеет своё символическое значение.</a:t>
            </a:r>
            <a:endParaRPr lang="de-DE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Picture 9" descr="100_bi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 rot="20867390">
            <a:off x="533055" y="506146"/>
            <a:ext cx="2971800" cy="1981200"/>
          </a:xfrm>
        </p:spPr>
      </p:pic>
      <p:pic>
        <p:nvPicPr>
          <p:cNvPr id="5" name="Picture 10" descr="374663_10150978041105531_869261404_n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/>
          <a:srcRect/>
          <a:stretch>
            <a:fillRect/>
          </a:stretch>
        </p:blipFill>
        <p:spPr>
          <a:xfrm rot="683774">
            <a:off x="5214743" y="609546"/>
            <a:ext cx="3529012" cy="2519363"/>
          </a:xfrm>
        </p:spPr>
      </p:pic>
      <p:pic>
        <p:nvPicPr>
          <p:cNvPr id="6" name="Picture 9" descr="100_bi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 rot="20867390">
            <a:off x="318741" y="577584"/>
            <a:ext cx="2971800" cy="1981200"/>
          </a:xfrm>
        </p:spPr>
      </p:pic>
      <p:pic>
        <p:nvPicPr>
          <p:cNvPr id="7" name="Picture 8" descr="stollen_main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/>
          <a:srcRect/>
          <a:stretch>
            <a:fillRect/>
          </a:stretch>
        </p:blipFill>
        <p:spPr>
          <a:xfrm rot="21005143">
            <a:off x="505608" y="740127"/>
            <a:ext cx="2960687" cy="1981200"/>
          </a:xfrm>
        </p:spPr>
      </p:pic>
      <p:pic>
        <p:nvPicPr>
          <p:cNvPr id="8" name="Picture 10" descr="374663_10150978041105531_869261404_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 rot="21157247">
            <a:off x="504332" y="430484"/>
            <a:ext cx="3529012" cy="2519363"/>
          </a:xfrm>
          <a:prstGeom prst="rect">
            <a:avLst/>
          </a:prstGeom>
        </p:spPr>
      </p:pic>
      <p:pic>
        <p:nvPicPr>
          <p:cNvPr id="9" name="Picture 9" descr="100_bi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 rot="711865">
            <a:off x="4594714" y="392014"/>
            <a:ext cx="4097250" cy="2731500"/>
          </a:xfrm>
          <a:prstGeom prst="rect">
            <a:avLst/>
          </a:prstGeom>
        </p:spPr>
      </p:pic>
      <p:pic>
        <p:nvPicPr>
          <p:cNvPr id="10" name="Picture 8" descr="stollen_mai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2928926" y="2928934"/>
            <a:ext cx="2960687" cy="1981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6314" y="274638"/>
            <a:ext cx="3900486" cy="622619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500042"/>
            <a:ext cx="3829048" cy="5626121"/>
          </a:xfrm>
        </p:spPr>
        <p:txBody>
          <a:bodyPr>
            <a:normAutofit fontScale="85000" lnSpcReduction="20000"/>
          </a:bodyPr>
          <a:lstStyle/>
          <a:p>
            <a:r>
              <a:rPr lang="en-US" b="1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O,Tannenbaum</a:t>
            </a:r>
            <a:r>
              <a:rPr lang="en-US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</a:p>
          <a:p>
            <a:r>
              <a:rPr lang="en-US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</a:t>
            </a:r>
            <a:r>
              <a:rPr lang="en-US" b="1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O,Tannenbaum</a:t>
            </a:r>
            <a:r>
              <a:rPr lang="en-US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</a:p>
          <a:p>
            <a:r>
              <a:rPr lang="en-US" b="1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Wie</a:t>
            </a:r>
            <a:r>
              <a:rPr lang="en-US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b="1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grün</a:t>
            </a:r>
            <a:r>
              <a:rPr lang="en-US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b="1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sind</a:t>
            </a:r>
            <a:r>
              <a:rPr lang="en-US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b="1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deine</a:t>
            </a:r>
            <a:r>
              <a:rPr lang="en-US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  <a:p>
            <a:r>
              <a:rPr lang="en-US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</a:t>
            </a:r>
            <a:r>
              <a:rPr lang="en-US" b="1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Blätter</a:t>
            </a:r>
            <a:r>
              <a:rPr lang="en-US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</a:p>
          <a:p>
            <a:r>
              <a:rPr lang="en-US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Du </a:t>
            </a:r>
            <a:r>
              <a:rPr lang="en-US" b="1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grünst</a:t>
            </a:r>
            <a:r>
              <a:rPr lang="en-US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b="1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nicht</a:t>
            </a:r>
            <a:r>
              <a:rPr lang="en-US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b="1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nur</a:t>
            </a:r>
            <a:r>
              <a:rPr lang="en-US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  <a:p>
            <a:r>
              <a:rPr lang="en-US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</a:t>
            </a:r>
            <a:r>
              <a:rPr lang="en-US" b="1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zur</a:t>
            </a:r>
            <a:r>
              <a:rPr lang="en-US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b="1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Sommerzeit</a:t>
            </a:r>
            <a:r>
              <a:rPr lang="en-US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</a:t>
            </a:r>
          </a:p>
          <a:p>
            <a:r>
              <a:rPr lang="en-US" b="1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Nein,auch</a:t>
            </a:r>
            <a:r>
              <a:rPr lang="en-US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b="1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im</a:t>
            </a:r>
            <a:r>
              <a:rPr lang="en-US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  <a:p>
            <a:r>
              <a:rPr lang="en-US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</a:t>
            </a:r>
            <a:r>
              <a:rPr lang="en-US" b="1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Winter,wenn</a:t>
            </a:r>
            <a:endParaRPr lang="en-US" b="1" i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r>
              <a:rPr lang="en-US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</a:t>
            </a:r>
            <a:r>
              <a:rPr lang="en-US" b="1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</a:t>
            </a:r>
            <a:r>
              <a:rPr lang="en-US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b="1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schneit</a:t>
            </a:r>
            <a:r>
              <a:rPr lang="en-US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</a:p>
          <a:p>
            <a:r>
              <a:rPr lang="en-US" b="1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O,Tannenbaum</a:t>
            </a:r>
            <a:r>
              <a:rPr lang="en-US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</a:p>
          <a:p>
            <a:r>
              <a:rPr lang="en-US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</a:t>
            </a:r>
            <a:r>
              <a:rPr lang="en-US" b="1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O,Tannenbaum</a:t>
            </a:r>
            <a:r>
              <a:rPr lang="en-US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</a:p>
          <a:p>
            <a:r>
              <a:rPr lang="en-US" b="1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Wie</a:t>
            </a:r>
            <a:r>
              <a:rPr lang="en-US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b="1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grün</a:t>
            </a:r>
            <a:r>
              <a:rPr lang="en-US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b="1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sind</a:t>
            </a:r>
            <a:r>
              <a:rPr lang="en-US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b="1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deine</a:t>
            </a:r>
            <a:r>
              <a:rPr lang="en-US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  <a:p>
            <a:r>
              <a:rPr lang="en-US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</a:t>
            </a:r>
            <a:r>
              <a:rPr lang="en-US" b="1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Blätter</a:t>
            </a:r>
            <a:r>
              <a:rPr lang="en-US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  <a:endParaRPr lang="ru-RU" b="1" i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7" name="Picture 12" descr="2dc9f4b6dca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761364">
            <a:off x="4863593" y="402658"/>
            <a:ext cx="3999712" cy="3000396"/>
          </a:xfrm>
          <a:prstGeom prst="rect">
            <a:avLst/>
          </a:prstGeom>
          <a:noFill/>
        </p:spPr>
      </p:pic>
      <p:pic>
        <p:nvPicPr>
          <p:cNvPr id="6" name="Picture 11" descr="23710_o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2928716"/>
            <a:ext cx="3214710" cy="39292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14942" y="274638"/>
            <a:ext cx="3471858" cy="536894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3757610" cy="519749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b="1" i="1" dirty="0" err="1" smtClean="0">
                <a:solidFill>
                  <a:srgbClr val="FF0066"/>
                </a:solidFill>
              </a:rPr>
              <a:t>Lieber</a:t>
            </a:r>
            <a:r>
              <a:rPr lang="ru-RU" b="1" i="1" dirty="0" smtClean="0">
                <a:solidFill>
                  <a:srgbClr val="FF0066"/>
                </a:solidFill>
              </a:rPr>
              <a:t>, </a:t>
            </a:r>
            <a:r>
              <a:rPr lang="ru-RU" b="1" i="1" dirty="0" err="1" smtClean="0">
                <a:solidFill>
                  <a:srgbClr val="FF0066"/>
                </a:solidFill>
              </a:rPr>
              <a:t>guter</a:t>
            </a:r>
            <a:r>
              <a:rPr lang="ru-RU" b="1" i="1" dirty="0" smtClean="0">
                <a:solidFill>
                  <a:srgbClr val="FF0066"/>
                </a:solidFill>
              </a:rPr>
              <a:t> </a:t>
            </a:r>
            <a:r>
              <a:rPr lang="ru-RU" b="1" i="1" dirty="0" err="1" smtClean="0">
                <a:solidFill>
                  <a:srgbClr val="FF0066"/>
                </a:solidFill>
              </a:rPr>
              <a:t>Weihnachtsmann</a:t>
            </a:r>
            <a:r>
              <a:rPr lang="ru-RU" b="1" i="1" dirty="0" smtClean="0">
                <a:solidFill>
                  <a:srgbClr val="FF0066"/>
                </a:solidFill>
              </a:rPr>
              <a:t>,</a:t>
            </a:r>
          </a:p>
          <a:p>
            <a:pPr>
              <a:buFont typeface="Wingdings" pitchFamily="2" charset="2"/>
              <a:buNone/>
            </a:pPr>
            <a:r>
              <a:rPr lang="ru-RU" b="1" i="1" dirty="0" err="1" smtClean="0">
                <a:solidFill>
                  <a:srgbClr val="FF0066"/>
                </a:solidFill>
              </a:rPr>
              <a:t>packe</a:t>
            </a:r>
            <a:r>
              <a:rPr lang="ru-RU" b="1" i="1" dirty="0" smtClean="0">
                <a:solidFill>
                  <a:srgbClr val="FF0066"/>
                </a:solidFill>
              </a:rPr>
              <a:t> </a:t>
            </a:r>
            <a:r>
              <a:rPr lang="ru-RU" b="1" i="1" dirty="0" err="1" smtClean="0">
                <a:solidFill>
                  <a:srgbClr val="FF0066"/>
                </a:solidFill>
              </a:rPr>
              <a:t>die</a:t>
            </a:r>
            <a:r>
              <a:rPr lang="ru-RU" b="1" i="1" dirty="0" smtClean="0">
                <a:solidFill>
                  <a:srgbClr val="FF0066"/>
                </a:solidFill>
              </a:rPr>
              <a:t> </a:t>
            </a:r>
            <a:r>
              <a:rPr lang="ru-RU" b="1" i="1" dirty="0" err="1" smtClean="0">
                <a:solidFill>
                  <a:srgbClr val="FF0066"/>
                </a:solidFill>
              </a:rPr>
              <a:t>Geschenke</a:t>
            </a:r>
            <a:r>
              <a:rPr lang="ru-RU" b="1" i="1" dirty="0" smtClean="0">
                <a:solidFill>
                  <a:srgbClr val="FF0066"/>
                </a:solidFill>
              </a:rPr>
              <a:t> </a:t>
            </a:r>
            <a:r>
              <a:rPr lang="ru-RU" b="1" i="1" dirty="0" err="1" smtClean="0">
                <a:solidFill>
                  <a:srgbClr val="FF0066"/>
                </a:solidFill>
              </a:rPr>
              <a:t>aus</a:t>
            </a:r>
            <a:r>
              <a:rPr lang="ru-RU" b="1" i="1" dirty="0" smtClean="0">
                <a:solidFill>
                  <a:srgbClr val="FF0066"/>
                </a:solidFill>
              </a:rPr>
              <a:t>!</a:t>
            </a:r>
          </a:p>
          <a:p>
            <a:pPr>
              <a:buFont typeface="Wingdings" pitchFamily="2" charset="2"/>
              <a:buNone/>
            </a:pPr>
            <a:r>
              <a:rPr lang="ru-RU" b="1" i="1" dirty="0" err="1" smtClean="0">
                <a:solidFill>
                  <a:srgbClr val="FF0066"/>
                </a:solidFill>
              </a:rPr>
              <a:t>kämme</a:t>
            </a:r>
            <a:r>
              <a:rPr lang="ru-RU" b="1" i="1" dirty="0" smtClean="0">
                <a:solidFill>
                  <a:srgbClr val="FF0066"/>
                </a:solidFill>
              </a:rPr>
              <a:t> </a:t>
            </a:r>
            <a:r>
              <a:rPr lang="ru-RU" b="1" i="1" dirty="0" err="1" smtClean="0">
                <a:solidFill>
                  <a:srgbClr val="FF0066"/>
                </a:solidFill>
              </a:rPr>
              <a:t>deinen</a:t>
            </a:r>
            <a:r>
              <a:rPr lang="ru-RU" b="1" i="1" dirty="0" smtClean="0">
                <a:solidFill>
                  <a:srgbClr val="FF0066"/>
                </a:solidFill>
              </a:rPr>
              <a:t> </a:t>
            </a:r>
            <a:r>
              <a:rPr lang="ru-RU" b="1" i="1" dirty="0" err="1" smtClean="0">
                <a:solidFill>
                  <a:srgbClr val="FF0066"/>
                </a:solidFill>
              </a:rPr>
              <a:t>weißen Bart</a:t>
            </a:r>
            <a:r>
              <a:rPr lang="ru-RU" b="1" i="1" dirty="0" smtClean="0">
                <a:solidFill>
                  <a:srgbClr val="FF0066"/>
                </a:solidFill>
              </a:rPr>
              <a:t>,</a:t>
            </a:r>
          </a:p>
          <a:p>
            <a:pPr>
              <a:buFont typeface="Wingdings" pitchFamily="2" charset="2"/>
              <a:buNone/>
            </a:pPr>
            <a:r>
              <a:rPr lang="ru-RU" b="1" i="1" dirty="0" err="1" smtClean="0">
                <a:solidFill>
                  <a:srgbClr val="FF0066"/>
                </a:solidFill>
              </a:rPr>
              <a:t>mach</a:t>
            </a:r>
            <a:r>
              <a:rPr lang="ru-RU" b="1" i="1" dirty="0" smtClean="0">
                <a:solidFill>
                  <a:srgbClr val="FF0066"/>
                </a:solidFill>
              </a:rPr>
              <a:t> </a:t>
            </a:r>
            <a:r>
              <a:rPr lang="ru-RU" b="1" i="1" dirty="0" err="1" smtClean="0">
                <a:solidFill>
                  <a:srgbClr val="FF0066"/>
                </a:solidFill>
              </a:rPr>
              <a:t>dich</a:t>
            </a:r>
            <a:r>
              <a:rPr lang="ru-RU" b="1" i="1" dirty="0" smtClean="0">
                <a:solidFill>
                  <a:srgbClr val="FF0066"/>
                </a:solidFill>
              </a:rPr>
              <a:t> </a:t>
            </a:r>
            <a:r>
              <a:rPr lang="ru-RU" b="1" i="1" dirty="0" err="1" smtClean="0">
                <a:solidFill>
                  <a:srgbClr val="FF0066"/>
                </a:solidFill>
              </a:rPr>
              <a:t>auf</a:t>
            </a:r>
            <a:r>
              <a:rPr lang="ru-RU" b="1" i="1" dirty="0" smtClean="0">
                <a:solidFill>
                  <a:srgbClr val="FF0066"/>
                </a:solidFill>
              </a:rPr>
              <a:t> </a:t>
            </a:r>
            <a:r>
              <a:rPr lang="ru-RU" b="1" i="1" dirty="0" err="1" smtClean="0">
                <a:solidFill>
                  <a:srgbClr val="FF0066"/>
                </a:solidFill>
              </a:rPr>
              <a:t>die</a:t>
            </a:r>
            <a:r>
              <a:rPr lang="ru-RU" b="1" i="1" dirty="0" smtClean="0">
                <a:solidFill>
                  <a:srgbClr val="FF0066"/>
                </a:solidFill>
              </a:rPr>
              <a:t> </a:t>
            </a:r>
            <a:r>
              <a:rPr lang="ru-RU" b="1" i="1" dirty="0" err="1" smtClean="0">
                <a:solidFill>
                  <a:srgbClr val="FF0066"/>
                </a:solidFill>
              </a:rPr>
              <a:t>Weihnachtsfahrt</a:t>
            </a:r>
            <a:endParaRPr lang="ru-RU" dirty="0"/>
          </a:p>
        </p:txBody>
      </p:sp>
      <p:pic>
        <p:nvPicPr>
          <p:cNvPr id="4" name="Picture 6" descr="Рисунок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2" y="214290"/>
            <a:ext cx="3000396" cy="3368867"/>
          </a:xfrm>
          <a:prstGeom prst="rect">
            <a:avLst/>
          </a:prstGeom>
          <a:noFill/>
        </p:spPr>
      </p:pic>
      <p:pic>
        <p:nvPicPr>
          <p:cNvPr id="5" name="Picture 7" descr="land0780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3714752"/>
            <a:ext cx="3975100" cy="248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ext Box 27"/>
          <p:cNvSpPr txBox="1">
            <a:spLocks noGrp="1" noChangeArrowheads="1"/>
          </p:cNvSpPr>
          <p:nvPr>
            <p:ph idx="1"/>
          </p:nvPr>
        </p:nvSpPr>
        <p:spPr bwMode="auto">
          <a:xfrm>
            <a:off x="457200" y="142875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None/>
            </a:pPr>
            <a:endParaRPr lang="ru-RU" sz="2400" b="1" dirty="0"/>
          </a:p>
        </p:txBody>
      </p:sp>
      <p:pic>
        <p:nvPicPr>
          <p:cNvPr id="16" name="Picture 4" descr="land078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Прямоугольник 16"/>
          <p:cNvSpPr/>
          <p:nvPr/>
        </p:nvSpPr>
        <p:spPr>
          <a:xfrm>
            <a:off x="357158" y="2214554"/>
            <a:ext cx="83582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7200" b="1" i="1" kern="10" dirty="0" err="1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Freue</a:t>
            </a:r>
            <a:r>
              <a:rPr lang="en-US" sz="7200" b="1" i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7200" b="1" i="1" kern="10" dirty="0" err="1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Weihnachten</a:t>
            </a:r>
            <a:endParaRPr lang="ru-RU" sz="7200" b="1" i="1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xit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"/>
                                    </p:cond>
                                  </p:endCondLst>
                                  <p:childTnLs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185</Words>
  <Application>Microsoft Office PowerPoint</Application>
  <PresentationFormat>Экран (4:3)</PresentationFormat>
  <Paragraphs>37</Paragraphs>
  <Slides>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0" baseType="lpstr">
      <vt:lpstr>Тема Office</vt:lpstr>
      <vt:lpstr>Фотография Microsoft Photo Editor 3.0</vt:lpstr>
      <vt:lpstr>Рождество- это христианский праздник, посвященный Рождению Иисуса Христа, посланного Богом для спасения мира.    Когда родился Христос, на небе появилась чудесная звезда, следуя за которой волхвы отправились в город Вифлеем и нашли в хлеву Деву Марию, ее мужа Иосифа и Младенца, лежащего в яслях. </vt:lpstr>
      <vt:lpstr>Слайд 2</vt:lpstr>
      <vt:lpstr>Слайд 3</vt:lpstr>
      <vt:lpstr>Для детей готовятся особые календари с окошечками или кармашками для каждого дня Адвента, куда родители могут положить сладости или конфеты.         </vt:lpstr>
      <vt:lpstr>Слайд 5</vt:lpstr>
      <vt:lpstr>Слайд 6</vt:lpstr>
      <vt:lpstr>Слайд 7</vt:lpstr>
      <vt:lpstr>Слайд 8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Гость</dc:creator>
  <cp:lastModifiedBy>хХх</cp:lastModifiedBy>
  <cp:revision>26</cp:revision>
  <dcterms:created xsi:type="dcterms:W3CDTF">2014-07-09T13:51:25Z</dcterms:created>
  <dcterms:modified xsi:type="dcterms:W3CDTF">2015-11-04T22:38:47Z</dcterms:modified>
</cp:coreProperties>
</file>